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5" r:id="rId3"/>
    <p:sldId id="266" r:id="rId4"/>
    <p:sldId id="264" r:id="rId5"/>
    <p:sldId id="268" r:id="rId6"/>
    <p:sldId id="269" r:id="rId7"/>
    <p:sldId id="262" r:id="rId8"/>
    <p:sldId id="263" r:id="rId9"/>
    <p:sldId id="272" r:id="rId10"/>
    <p:sldId id="271" r:id="rId11"/>
    <p:sldId id="270" r:id="rId12"/>
    <p:sldId id="273" r:id="rId13"/>
    <p:sldId id="274" r:id="rId14"/>
    <p:sldId id="267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646E1-43C8-4606-A6D4-4BD7A2BB3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2B1CE5-79B8-4D3B-A254-94DF6EF79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91C3C-36AB-40BE-A864-07E59CCF2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2A0DE-6322-4B49-ADD5-5459BB83D1DB}" type="datetimeFigureOut">
              <a:rPr lang="en-AU" smtClean="0"/>
              <a:t>21/07/2021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18C5D-E95F-484F-B44C-2FFE38347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59BF5-975E-4C24-B22F-E1EE60F80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D77C-CE74-46CB-A3F7-F2E1E1F825F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5334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653B-82E6-48CC-AE1C-401F8ACEF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FB4AB-D955-466B-B385-4E99DE7EF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96838-224E-449F-8CF2-505F296B8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2A0DE-6322-4B49-ADD5-5459BB83D1DB}" type="datetimeFigureOut">
              <a:rPr lang="en-AU" smtClean="0"/>
              <a:t>21/07/2021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79BC8-E6BF-402D-BFDF-FD41D9F67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5AC28-D831-4906-BFB5-AA0784A7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D77C-CE74-46CB-A3F7-F2E1E1F825F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971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F0B038-5A52-47A0-AD49-BF7AB0410C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94A2D3-5FC6-4D8A-9325-AB8377B8BD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B5D12-1070-4407-A6BF-C4D52B0FD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2A0DE-6322-4B49-ADD5-5459BB83D1DB}" type="datetimeFigureOut">
              <a:rPr lang="en-AU" smtClean="0"/>
              <a:t>21/07/2021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49ED-6E5B-41A7-B91C-D974B9207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29CF9-D159-4DD2-9151-F1A269380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D77C-CE74-46CB-A3F7-F2E1E1F825F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9310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72359-EDDF-40BE-A72E-313BE7E1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C9607-0B6C-4F9B-BA99-50E1C6AF6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CABA2-E8CA-4DC0-B18E-0F6F9E5D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2A0DE-6322-4B49-ADD5-5459BB83D1DB}" type="datetimeFigureOut">
              <a:rPr lang="en-AU" smtClean="0"/>
              <a:t>21/07/2021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A5297-556F-413A-9B95-710BB48D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4BDA1-3740-4CC7-ABF6-D27AB943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D77C-CE74-46CB-A3F7-F2E1E1F825F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6579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83DC-D8E7-42ED-8A13-1107293F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ED08E-F536-4E6D-A016-D1381C6B7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95CE2-D8B4-4E50-A393-EA1BB2A99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2A0DE-6322-4B49-ADD5-5459BB83D1DB}" type="datetimeFigureOut">
              <a:rPr lang="en-AU" smtClean="0"/>
              <a:t>21/07/2021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8FD6D-EC25-4CAA-AF08-DC83BE72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725AE-7E2F-4D47-B954-097C271C5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D77C-CE74-46CB-A3F7-F2E1E1F825F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8143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776A8-8C44-4AD4-9259-008A30E8E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24172-DCF7-45BD-9C6B-BECFD6C364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4E2065-F255-4D2D-8F00-1DFE959CA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53EAA-5EE8-420C-AC67-DEA9968C4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2A0DE-6322-4B49-ADD5-5459BB83D1DB}" type="datetimeFigureOut">
              <a:rPr lang="en-AU" smtClean="0"/>
              <a:t>21/07/2021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9FAA6-A93D-4D81-A16E-005C5450B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FBD99-0A74-4CA2-B04D-128A52180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D77C-CE74-46CB-A3F7-F2E1E1F825F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0106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2FE71-3016-48E0-AEF4-0B1F51A0D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51E12D-3362-4D20-9B12-6F2D6030D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566F7-57EA-4701-BD9E-2CA98CCC4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0D4D14-372E-40AF-A8CA-94F4CDDB65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EA204D-56BC-4BE3-8454-298EF6F71A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33D9E6-2141-48CC-BD51-8016871A2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2A0DE-6322-4B49-ADD5-5459BB83D1DB}" type="datetimeFigureOut">
              <a:rPr lang="en-AU" smtClean="0"/>
              <a:t>21/07/2021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7F73C0-3097-4363-B263-06567309F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7E797A-FCBE-42A7-912D-83633D0F4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D77C-CE74-46CB-A3F7-F2E1E1F825F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4791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AF89-5DEE-4666-B713-B6BD08B7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24AAAF-F397-45B2-8237-F50A361A2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2A0DE-6322-4B49-ADD5-5459BB83D1DB}" type="datetimeFigureOut">
              <a:rPr lang="en-AU" smtClean="0"/>
              <a:t>21/07/2021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910F4D-153F-41D6-85E8-BBA953B1A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67A6E-3CB3-4010-BA81-0265F8CFD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D77C-CE74-46CB-A3F7-F2E1E1F825F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2697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2DC3B7-064B-417A-B213-36E0BD6BA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2A0DE-6322-4B49-ADD5-5459BB83D1DB}" type="datetimeFigureOut">
              <a:rPr lang="en-AU" smtClean="0"/>
              <a:t>21/07/2021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E3BBF3-A979-428D-89A2-6EE720A2F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66FA8-671B-4748-BB13-240220418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D77C-CE74-46CB-A3F7-F2E1E1F825F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5928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F546B-812A-4DAA-9763-7CDD9F19B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74D04-5FB7-4158-B91A-0AF6849E5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D1CFE-FE36-4B36-B263-82DB87E10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F8007-6136-4ED5-8273-11DC9EC97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2A0DE-6322-4B49-ADD5-5459BB83D1DB}" type="datetimeFigureOut">
              <a:rPr lang="en-AU" smtClean="0"/>
              <a:t>21/07/2021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E10EF-8E09-4FEE-829F-BC68C05D9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D6AC6-F017-42B3-BC06-7077023CE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D77C-CE74-46CB-A3F7-F2E1E1F825F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7099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EA01-ABAF-4FE7-AD1B-5BC2E1179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3DDE73-BB13-4219-AD58-D14F820EE5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923595-312B-4A5E-B546-90FC51F12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DBAA3-3C30-4527-B570-FCDAD6069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2A0DE-6322-4B49-ADD5-5459BB83D1DB}" type="datetimeFigureOut">
              <a:rPr lang="en-AU" smtClean="0"/>
              <a:t>21/07/2021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ABA2A9-5E48-4937-8775-D6BFCC4D1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3501C-5AF5-48BF-81EF-449CFBC1D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0D77C-CE74-46CB-A3F7-F2E1E1F825F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62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BE4DD4-15C4-40E7-82BF-F84FB871E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84CC8-012B-4EA3-978E-6D35AC9F4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D4623-EE1D-4C52-914E-3E6D98AE72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2A0DE-6322-4B49-ADD5-5459BB83D1DB}" type="datetimeFigureOut">
              <a:rPr lang="en-AU" smtClean="0"/>
              <a:t>21/07/2021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5C85D-33FE-4AAB-8E3D-ACD08215E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FEB88-19F1-4243-9B27-80CBC6B09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0D77C-CE74-46CB-A3F7-F2E1E1F825F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213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fif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wmf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wmf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992F9-3747-46B1-B670-D973527EEB90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51" t="18363" b="17992"/>
          <a:stretch/>
        </p:blipFill>
        <p:spPr>
          <a:xfrm>
            <a:off x="8523136" y="0"/>
            <a:ext cx="3668864" cy="1139687"/>
          </a:xfrm>
          <a:prstGeom prst="rect">
            <a:avLst/>
          </a:prstGeom>
        </p:spPr>
      </p:pic>
      <p:sp>
        <p:nvSpPr>
          <p:cNvPr id="5" name="Snip Diagonal Corner Rectangle 4"/>
          <p:cNvSpPr/>
          <p:nvPr/>
        </p:nvSpPr>
        <p:spPr>
          <a:xfrm>
            <a:off x="0" y="1139688"/>
            <a:ext cx="12192000" cy="132522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7547113" y="1371600"/>
            <a:ext cx="4644887" cy="139147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035" y="246677"/>
            <a:ext cx="78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0" dirty="0">
                <a:solidFill>
                  <a:sysClr val="windowText" lastClr="000000"/>
                </a:solidFill>
              </a:rPr>
              <a:t>Properties of soap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CFBFF-809F-42B8-B7B9-E31C561EB508}"/>
              </a:ext>
            </a:extLst>
          </p:cNvPr>
          <p:cNvSpPr txBox="1"/>
          <p:nvPr/>
        </p:nvSpPr>
        <p:spPr>
          <a:xfrm>
            <a:off x="295275" y="1685925"/>
            <a:ext cx="11544300" cy="317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Review – fatty acids, triglycerides and saponification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Properties of soaps and detergents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Resources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Essential chemistry, </a:t>
            </a:r>
            <a:r>
              <a:rPr lang="en-US" sz="2400" dirty="0" err="1"/>
              <a:t>ch</a:t>
            </a:r>
            <a:r>
              <a:rPr lang="en-US" sz="2400" dirty="0"/>
              <a:t> 12.6</a:t>
            </a:r>
            <a:endParaRPr lang="en-AU" sz="2400" dirty="0"/>
          </a:p>
        </p:txBody>
      </p:sp>
      <p:pic>
        <p:nvPicPr>
          <p:cNvPr id="9" name="Picture 8" descr="A close up of a tree&#10;&#10;Description automatically generated">
            <a:extLst>
              <a:ext uri="{FF2B5EF4-FFF2-40B4-BE49-F238E27FC236}">
                <a16:creationId xmlns:a16="http://schemas.microsoft.com/office/drawing/2014/main" id="{3B597745-F8BE-4C64-B442-C3085E758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936" y="2308225"/>
            <a:ext cx="4011632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27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992F9-3747-46B1-B670-D973527EEB90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51" t="18363" b="17992"/>
          <a:stretch/>
        </p:blipFill>
        <p:spPr>
          <a:xfrm>
            <a:off x="8523136" y="0"/>
            <a:ext cx="3668864" cy="1139687"/>
          </a:xfrm>
          <a:prstGeom prst="rect">
            <a:avLst/>
          </a:prstGeom>
        </p:spPr>
      </p:pic>
      <p:sp>
        <p:nvSpPr>
          <p:cNvPr id="5" name="Snip Diagonal Corner Rectangle 4"/>
          <p:cNvSpPr/>
          <p:nvPr/>
        </p:nvSpPr>
        <p:spPr>
          <a:xfrm>
            <a:off x="0" y="1139688"/>
            <a:ext cx="12192000" cy="132522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7547113" y="1371600"/>
            <a:ext cx="4644887" cy="139147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156F1-2776-45F2-821C-F009AE4605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845" y="4500583"/>
            <a:ext cx="3891155" cy="2124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D27D60-E831-4E42-BC8F-F948D0DC8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02" y="1295029"/>
            <a:ext cx="10278273" cy="31348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3F0539-5311-4627-A4C6-83E5AF49847F}"/>
              </a:ext>
            </a:extLst>
          </p:cNvPr>
          <p:cNvSpPr txBox="1"/>
          <p:nvPr/>
        </p:nvSpPr>
        <p:spPr>
          <a:xfrm>
            <a:off x="212035" y="246677"/>
            <a:ext cx="78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0" dirty="0">
                <a:solidFill>
                  <a:sysClr val="windowText" lastClr="000000"/>
                </a:solidFill>
              </a:rPr>
              <a:t>Cleaning action of soap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668F2B-5AD8-40F0-AE96-39150522303B}"/>
              </a:ext>
            </a:extLst>
          </p:cNvPr>
          <p:cNvSpPr txBox="1"/>
          <p:nvPr/>
        </p:nvSpPr>
        <p:spPr>
          <a:xfrm>
            <a:off x="6696075" y="5442892"/>
            <a:ext cx="34290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Micelles are 3D structures</a:t>
            </a:r>
            <a:endParaRPr lang="en-A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704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992F9-3747-46B1-B670-D973527EEB90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51" t="18363" b="17992"/>
          <a:stretch/>
        </p:blipFill>
        <p:spPr>
          <a:xfrm>
            <a:off x="8523136" y="0"/>
            <a:ext cx="3668864" cy="1139687"/>
          </a:xfrm>
          <a:prstGeom prst="rect">
            <a:avLst/>
          </a:prstGeom>
        </p:spPr>
      </p:pic>
      <p:sp>
        <p:nvSpPr>
          <p:cNvPr id="5" name="Snip Diagonal Corner Rectangle 4"/>
          <p:cNvSpPr/>
          <p:nvPr/>
        </p:nvSpPr>
        <p:spPr>
          <a:xfrm>
            <a:off x="0" y="1139688"/>
            <a:ext cx="12192000" cy="132522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7547113" y="1371600"/>
            <a:ext cx="4644887" cy="139147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035" y="246677"/>
            <a:ext cx="78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0" dirty="0">
                <a:solidFill>
                  <a:sysClr val="windowText" lastClr="000000"/>
                </a:solidFill>
              </a:rPr>
              <a:t>Soap in “hard water”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016BF82-C5F2-4508-B416-43BD90A8A4E9}"/>
              </a:ext>
            </a:extLst>
          </p:cNvPr>
          <p:cNvSpPr txBox="1">
            <a:spLocks noChangeArrowheads="1"/>
          </p:cNvSpPr>
          <p:nvPr/>
        </p:nvSpPr>
        <p:spPr>
          <a:xfrm>
            <a:off x="212035" y="1610137"/>
            <a:ext cx="11408465" cy="1139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en-US" sz="2400" dirty="0"/>
              <a:t>Soaps form water-insoluble salts when used in water containing Ca(II), Mg(II), and Fe(III) ions (hard water)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B0F363E9-9888-4E7C-A38D-BFAE6F9D9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516" y="3072435"/>
            <a:ext cx="7848600" cy="267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0715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992F9-3747-46B1-B670-D973527EEB90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51" t="18363" b="17992"/>
          <a:stretch/>
        </p:blipFill>
        <p:spPr>
          <a:xfrm>
            <a:off x="8523136" y="0"/>
            <a:ext cx="3668864" cy="1139687"/>
          </a:xfrm>
          <a:prstGeom prst="rect">
            <a:avLst/>
          </a:prstGeom>
        </p:spPr>
      </p:pic>
      <p:sp>
        <p:nvSpPr>
          <p:cNvPr id="5" name="Snip Diagonal Corner Rectangle 4"/>
          <p:cNvSpPr/>
          <p:nvPr/>
        </p:nvSpPr>
        <p:spPr>
          <a:xfrm>
            <a:off x="0" y="1139688"/>
            <a:ext cx="12192000" cy="132522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7547113" y="1371600"/>
            <a:ext cx="4644887" cy="139147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035" y="246677"/>
            <a:ext cx="78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0" dirty="0">
                <a:solidFill>
                  <a:sysClr val="windowText" lastClr="000000"/>
                </a:solidFill>
              </a:rPr>
              <a:t>Detergents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32F6090-D02A-490D-A2F5-3C6931B785E6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1619250"/>
            <a:ext cx="11544300" cy="4737100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0" dirty="0"/>
              <a:t>Synthetic detergents are often used instead of natural soaps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The design criteria for a good detergent are:</a:t>
            </a:r>
          </a:p>
          <a:p>
            <a:pPr lvl="1">
              <a:lnSpc>
                <a:spcPct val="150000"/>
              </a:lnSpc>
            </a:pPr>
            <a:r>
              <a:rPr lang="en-US" altLang="en-US" dirty="0"/>
              <a:t>a long hydrocarbon tail of 12 to 20 carbons.</a:t>
            </a:r>
          </a:p>
          <a:p>
            <a:pPr lvl="1">
              <a:lnSpc>
                <a:spcPct val="150000"/>
              </a:lnSpc>
            </a:pPr>
            <a:r>
              <a:rPr lang="en-US" altLang="en-US" dirty="0"/>
              <a:t>a polar head group that does not form insoluble salts with Ca(II), Mg(II), or Fe(III) ions.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The most widely used synthetic detergents are the linear </a:t>
            </a:r>
            <a:r>
              <a:rPr lang="en-US" altLang="en-US" sz="2400" dirty="0" err="1"/>
              <a:t>alkylbenzenesulfonates</a:t>
            </a:r>
            <a:r>
              <a:rPr lang="en-US" altLang="en-US" sz="2400" dirty="0"/>
              <a:t> (LAS).</a:t>
            </a:r>
          </a:p>
        </p:txBody>
      </p:sp>
    </p:spTree>
    <p:extLst>
      <p:ext uri="{BB962C8B-B14F-4D97-AF65-F5344CB8AC3E}">
        <p14:creationId xmlns:p14="http://schemas.microsoft.com/office/powerpoint/2010/main" val="2347166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992F9-3747-46B1-B670-D973527EEB90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51" t="18363" b="17992"/>
          <a:stretch/>
        </p:blipFill>
        <p:spPr>
          <a:xfrm>
            <a:off x="8523136" y="0"/>
            <a:ext cx="3668864" cy="1139687"/>
          </a:xfrm>
          <a:prstGeom prst="rect">
            <a:avLst/>
          </a:prstGeom>
        </p:spPr>
      </p:pic>
      <p:sp>
        <p:nvSpPr>
          <p:cNvPr id="5" name="Snip Diagonal Corner Rectangle 4"/>
          <p:cNvSpPr/>
          <p:nvPr/>
        </p:nvSpPr>
        <p:spPr>
          <a:xfrm>
            <a:off x="0" y="1139688"/>
            <a:ext cx="12192000" cy="132522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7547113" y="1371600"/>
            <a:ext cx="4644887" cy="139147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035" y="246677"/>
            <a:ext cx="78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0" dirty="0">
                <a:solidFill>
                  <a:sysClr val="windowText" lastClr="000000"/>
                </a:solidFill>
              </a:rPr>
              <a:t>Detergents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2B6A469B-07B8-4BE9-9847-ADD56202C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420545"/>
            <a:ext cx="73914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CCA1702-2EF2-4037-8E4A-702BB0A5C8F9}"/>
              </a:ext>
            </a:extLst>
          </p:cNvPr>
          <p:cNvSpPr/>
          <p:nvPr/>
        </p:nvSpPr>
        <p:spPr>
          <a:xfrm>
            <a:off x="293203" y="1664770"/>
            <a:ext cx="11184422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Synthetic detergents are cheaper and more readily available as they are made from petroleum products rather than animal fats and plant oils</a:t>
            </a:r>
          </a:p>
        </p:txBody>
      </p:sp>
    </p:spTree>
    <p:extLst>
      <p:ext uri="{BB962C8B-B14F-4D97-AF65-F5344CB8AC3E}">
        <p14:creationId xmlns:p14="http://schemas.microsoft.com/office/powerpoint/2010/main" val="347465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992F9-3747-46B1-B670-D973527EEB90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51" t="18363" b="17992"/>
          <a:stretch/>
        </p:blipFill>
        <p:spPr>
          <a:xfrm>
            <a:off x="8523136" y="0"/>
            <a:ext cx="3668864" cy="1139687"/>
          </a:xfrm>
          <a:prstGeom prst="rect">
            <a:avLst/>
          </a:prstGeom>
        </p:spPr>
      </p:pic>
      <p:sp>
        <p:nvSpPr>
          <p:cNvPr id="5" name="Snip Diagonal Corner Rectangle 4"/>
          <p:cNvSpPr/>
          <p:nvPr/>
        </p:nvSpPr>
        <p:spPr>
          <a:xfrm>
            <a:off x="0" y="1139688"/>
            <a:ext cx="12192000" cy="132522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7547113" y="1371600"/>
            <a:ext cx="4644887" cy="139147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035" y="246677"/>
            <a:ext cx="78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0" dirty="0">
                <a:solidFill>
                  <a:sysClr val="windowText" lastClr="000000"/>
                </a:solidFill>
              </a:rPr>
              <a:t>Detergents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9792C6A-8DC8-4DC5-A5F9-F36A9AB84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4" y="2026097"/>
            <a:ext cx="8277225" cy="395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85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992F9-3747-46B1-B670-D973527EEB90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51" t="18363" b="17992"/>
          <a:stretch/>
        </p:blipFill>
        <p:spPr>
          <a:xfrm>
            <a:off x="8523136" y="0"/>
            <a:ext cx="3668864" cy="1139687"/>
          </a:xfrm>
          <a:prstGeom prst="rect">
            <a:avLst/>
          </a:prstGeom>
        </p:spPr>
      </p:pic>
      <p:sp>
        <p:nvSpPr>
          <p:cNvPr id="5" name="Snip Diagonal Corner Rectangle 4"/>
          <p:cNvSpPr/>
          <p:nvPr/>
        </p:nvSpPr>
        <p:spPr>
          <a:xfrm>
            <a:off x="0" y="1139688"/>
            <a:ext cx="12192000" cy="132522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7547113" y="1371600"/>
            <a:ext cx="4644887" cy="139147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035" y="246677"/>
            <a:ext cx="78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0" dirty="0">
                <a:solidFill>
                  <a:sysClr val="windowText" lastClr="000000"/>
                </a:solidFill>
              </a:rPr>
              <a:t>On going work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07D3C9-F7A0-427B-8ED5-6B2F8D96847F}"/>
              </a:ext>
            </a:extLst>
          </p:cNvPr>
          <p:cNvSpPr txBox="1"/>
          <p:nvPr/>
        </p:nvSpPr>
        <p:spPr>
          <a:xfrm>
            <a:off x="457200" y="1569664"/>
            <a:ext cx="1104900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This concludes Essential Chemistry chapter 12!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Complete Set 18, Essential Chemistry</a:t>
            </a:r>
          </a:p>
        </p:txBody>
      </p:sp>
    </p:spTree>
    <p:extLst>
      <p:ext uri="{BB962C8B-B14F-4D97-AF65-F5344CB8AC3E}">
        <p14:creationId xmlns:p14="http://schemas.microsoft.com/office/powerpoint/2010/main" val="3219641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992F9-3747-46B1-B670-D973527EEB90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51" t="18363" b="17992"/>
          <a:stretch/>
        </p:blipFill>
        <p:spPr>
          <a:xfrm>
            <a:off x="8523136" y="0"/>
            <a:ext cx="3668864" cy="1139687"/>
          </a:xfrm>
          <a:prstGeom prst="rect">
            <a:avLst/>
          </a:prstGeom>
        </p:spPr>
      </p:pic>
      <p:sp>
        <p:nvSpPr>
          <p:cNvPr id="5" name="Snip Diagonal Corner Rectangle 4"/>
          <p:cNvSpPr/>
          <p:nvPr/>
        </p:nvSpPr>
        <p:spPr>
          <a:xfrm>
            <a:off x="0" y="1139688"/>
            <a:ext cx="12192000" cy="132522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7547113" y="1371600"/>
            <a:ext cx="4644887" cy="139147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035" y="246677"/>
            <a:ext cx="78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3600" kern="0" dirty="0">
                <a:solidFill>
                  <a:sysClr val="windowText" lastClr="000000"/>
                </a:solidFill>
              </a:rPr>
              <a:t>Review – fatty acids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8" name="Picture 7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DE550F32-8BB1-4088-8147-28030D9E7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48" y="1371600"/>
            <a:ext cx="4069097" cy="5471636"/>
          </a:xfrm>
          <a:prstGeom prst="rect">
            <a:avLst/>
          </a:prstGeom>
        </p:spPr>
      </p:pic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335B3D8-DBF4-43B9-8551-73D6BDE87F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621" y="2246480"/>
            <a:ext cx="4535172" cy="400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29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992F9-3747-46B1-B670-D973527EEB90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51" t="18363" b="17992"/>
          <a:stretch/>
        </p:blipFill>
        <p:spPr>
          <a:xfrm>
            <a:off x="8523136" y="0"/>
            <a:ext cx="3668864" cy="1139687"/>
          </a:xfrm>
          <a:prstGeom prst="rect">
            <a:avLst/>
          </a:prstGeom>
        </p:spPr>
      </p:pic>
      <p:sp>
        <p:nvSpPr>
          <p:cNvPr id="5" name="Snip Diagonal Corner Rectangle 4"/>
          <p:cNvSpPr/>
          <p:nvPr/>
        </p:nvSpPr>
        <p:spPr>
          <a:xfrm>
            <a:off x="0" y="1139688"/>
            <a:ext cx="12192000" cy="132522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035" y="246677"/>
            <a:ext cx="78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0" dirty="0">
                <a:solidFill>
                  <a:sysClr val="windowText" lastClr="000000"/>
                </a:solidFill>
              </a:rPr>
              <a:t>Review – fatty acids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DA2AE8-F2A2-4225-A68D-F272D3560190}"/>
              </a:ext>
            </a:extLst>
          </p:cNvPr>
          <p:cNvSpPr/>
          <p:nvPr/>
        </p:nvSpPr>
        <p:spPr>
          <a:xfrm>
            <a:off x="285750" y="1205949"/>
            <a:ext cx="11620500" cy="5575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en-US" sz="2400" dirty="0">
                <a:solidFill>
                  <a:schemeClr val="accent1"/>
                </a:solidFill>
              </a:rPr>
              <a:t>Fatty acid</a:t>
            </a:r>
            <a:r>
              <a:rPr lang="en-US" altLang="en-US" sz="2400" dirty="0"/>
              <a:t>:</a:t>
            </a:r>
            <a:r>
              <a:rPr lang="en-US" altLang="en-US" sz="2400" dirty="0">
                <a:solidFill>
                  <a:schemeClr val="accent1"/>
                </a:solidFill>
              </a:rPr>
              <a:t> </a:t>
            </a:r>
            <a:r>
              <a:rPr lang="en-US" altLang="en-US" sz="2400" dirty="0"/>
              <a:t>A carboxylic acid derived from hydrolysis of animal fats, vegetable oils, or membrane phospholipids.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400" dirty="0"/>
              <a:t>Nearly all have an </a:t>
            </a:r>
            <a:r>
              <a:rPr lang="en-US" altLang="en-US" sz="2400" dirty="0">
                <a:solidFill>
                  <a:srgbClr val="FF0000"/>
                </a:solidFill>
              </a:rPr>
              <a:t>even number of carbon atoms, most between 12 and 20</a:t>
            </a:r>
            <a:r>
              <a:rPr lang="en-US" altLang="en-US" sz="2400" dirty="0"/>
              <a:t>, in an unbranched chain.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400" dirty="0"/>
              <a:t>The three most abundant are </a:t>
            </a:r>
            <a:r>
              <a:rPr lang="en-US" altLang="en-US" sz="2400" dirty="0">
                <a:solidFill>
                  <a:srgbClr val="FF0000"/>
                </a:solidFill>
              </a:rPr>
              <a:t>palmitic</a:t>
            </a:r>
            <a:r>
              <a:rPr lang="en-US" altLang="en-US" sz="2400" dirty="0"/>
              <a:t> (16:0), </a:t>
            </a:r>
            <a:r>
              <a:rPr lang="en-US" altLang="en-US" sz="2400" dirty="0">
                <a:solidFill>
                  <a:srgbClr val="FF0000"/>
                </a:solidFill>
              </a:rPr>
              <a:t>stearic</a:t>
            </a:r>
            <a:r>
              <a:rPr lang="en-US" altLang="en-US" sz="2400" dirty="0"/>
              <a:t> (18:0), and </a:t>
            </a:r>
            <a:r>
              <a:rPr lang="en-US" altLang="en-US" sz="2400" dirty="0">
                <a:solidFill>
                  <a:srgbClr val="FF0000"/>
                </a:solidFill>
              </a:rPr>
              <a:t>oleic</a:t>
            </a:r>
            <a:r>
              <a:rPr lang="en-US" altLang="en-US" sz="2400" dirty="0"/>
              <a:t> acid (18:1), where the first number is the number of carbons and the second is the number of double bonds in the hydrocarbon chain.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400" dirty="0"/>
              <a:t>In most unsaturated fatty acids, the </a:t>
            </a:r>
            <a:r>
              <a:rPr lang="en-US" altLang="en-US" sz="2400" i="1" dirty="0">
                <a:solidFill>
                  <a:srgbClr val="FF0000"/>
                </a:solidFill>
              </a:rPr>
              <a:t>cis</a:t>
            </a:r>
            <a:r>
              <a:rPr lang="en-US" altLang="en-US" sz="2400" dirty="0">
                <a:solidFill>
                  <a:srgbClr val="FF0000"/>
                </a:solidFill>
              </a:rPr>
              <a:t> isomer predominates</a:t>
            </a:r>
            <a:r>
              <a:rPr lang="en-US" altLang="en-US" sz="2400" dirty="0"/>
              <a:t>; the </a:t>
            </a:r>
            <a:r>
              <a:rPr lang="en-US" altLang="en-US" sz="2400" i="1" dirty="0"/>
              <a:t>trans</a:t>
            </a:r>
            <a:r>
              <a:rPr lang="en-US" altLang="en-US" sz="2400" dirty="0"/>
              <a:t> isomer is rare.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Unsaturated fatty acids have lower melting points </a:t>
            </a:r>
            <a:r>
              <a:rPr lang="en-US" altLang="en-US" sz="2400" dirty="0"/>
              <a:t>than their saturated counterparts; the greater the degree of unsaturation, the lower the melting point.</a:t>
            </a:r>
          </a:p>
        </p:txBody>
      </p:sp>
    </p:spTree>
    <p:extLst>
      <p:ext uri="{BB962C8B-B14F-4D97-AF65-F5344CB8AC3E}">
        <p14:creationId xmlns:p14="http://schemas.microsoft.com/office/powerpoint/2010/main" val="2744923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992F9-3747-46B1-B670-D973527EEB90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51" t="18363" b="17992"/>
          <a:stretch/>
        </p:blipFill>
        <p:spPr>
          <a:xfrm>
            <a:off x="8523136" y="0"/>
            <a:ext cx="3668864" cy="1139687"/>
          </a:xfrm>
          <a:prstGeom prst="rect">
            <a:avLst/>
          </a:prstGeom>
        </p:spPr>
      </p:pic>
      <p:sp>
        <p:nvSpPr>
          <p:cNvPr id="5" name="Snip Diagonal Corner Rectangle 4"/>
          <p:cNvSpPr/>
          <p:nvPr/>
        </p:nvSpPr>
        <p:spPr>
          <a:xfrm>
            <a:off x="0" y="1139688"/>
            <a:ext cx="12192000" cy="132522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7547113" y="1371600"/>
            <a:ext cx="4644887" cy="139147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035" y="246677"/>
            <a:ext cx="78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3600" kern="0" dirty="0">
                <a:solidFill>
                  <a:sysClr val="windowText" lastClr="000000"/>
                </a:solidFill>
              </a:rPr>
              <a:t>Review – triglycerides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BE269C-12A2-4948-A890-4B60A7C1C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320" y="3728485"/>
            <a:ext cx="7607816" cy="2409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0AFE3F-35A9-4924-B5C1-3F932A15D3F0}"/>
              </a:ext>
            </a:extLst>
          </p:cNvPr>
          <p:cNvSpPr txBox="1"/>
          <p:nvPr/>
        </p:nvSpPr>
        <p:spPr>
          <a:xfrm>
            <a:off x="497785" y="1610137"/>
            <a:ext cx="1153229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Esterification reaction between glycerol (1,2,3-propantriol) and three fatty acids gives a triglyceride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Triglyceride is another name for fats and oil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541170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992F9-3747-46B1-B670-D973527EEB90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51" t="18363" b="17992"/>
          <a:stretch/>
        </p:blipFill>
        <p:spPr>
          <a:xfrm>
            <a:off x="8523136" y="0"/>
            <a:ext cx="3668864" cy="1139687"/>
          </a:xfrm>
          <a:prstGeom prst="rect">
            <a:avLst/>
          </a:prstGeom>
        </p:spPr>
      </p:pic>
      <p:sp>
        <p:nvSpPr>
          <p:cNvPr id="5" name="Snip Diagonal Corner Rectangle 4"/>
          <p:cNvSpPr/>
          <p:nvPr/>
        </p:nvSpPr>
        <p:spPr>
          <a:xfrm>
            <a:off x="0" y="1139688"/>
            <a:ext cx="12192000" cy="132522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7547113" y="1371600"/>
            <a:ext cx="4644887" cy="139147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035" y="246677"/>
            <a:ext cx="78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3600" kern="0" dirty="0">
                <a:solidFill>
                  <a:sysClr val="windowText" lastClr="000000"/>
                </a:solidFill>
              </a:rPr>
              <a:t>Review – triglycerides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7E56889-DE59-4DCA-B749-613D31898A3C}"/>
              </a:ext>
            </a:extLst>
          </p:cNvPr>
          <p:cNvSpPr txBox="1">
            <a:spLocks noChangeArrowheads="1"/>
          </p:cNvSpPr>
          <p:nvPr/>
        </p:nvSpPr>
        <p:spPr>
          <a:xfrm>
            <a:off x="212035" y="1371600"/>
            <a:ext cx="11687176" cy="3592851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0" dirty="0"/>
              <a:t>Triglyceride - </a:t>
            </a:r>
            <a:r>
              <a:rPr lang="en-US" altLang="en-US" sz="2400" dirty="0">
                <a:solidFill>
                  <a:srgbClr val="FF0000"/>
                </a:solidFill>
              </a:rPr>
              <a:t>Physical properties </a:t>
            </a:r>
            <a:r>
              <a:rPr lang="en-US" altLang="en-US" sz="2400" dirty="0"/>
              <a:t>depend on the fatty acid components.</a:t>
            </a:r>
          </a:p>
          <a:p>
            <a:pPr lvl="1">
              <a:lnSpc>
                <a:spcPct val="150000"/>
              </a:lnSpc>
            </a:pPr>
            <a:r>
              <a:rPr lang="en-US" altLang="en-US" dirty="0"/>
              <a:t>Melting point </a:t>
            </a:r>
            <a:r>
              <a:rPr lang="en-US" altLang="en-US" u="sng" dirty="0"/>
              <a:t>increases</a:t>
            </a:r>
            <a:r>
              <a:rPr lang="en-US" altLang="en-US" dirty="0"/>
              <a:t> as the number of carbons in its hydrocarbon chains increases and as the number of double bonds </a:t>
            </a:r>
            <a:r>
              <a:rPr lang="en-US" altLang="en-US" u="sng" dirty="0"/>
              <a:t>decreases</a:t>
            </a:r>
            <a:r>
              <a:rPr lang="en-US" altLang="en-US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Oils</a:t>
            </a:r>
            <a:r>
              <a:rPr lang="en-US" altLang="en-US" dirty="0"/>
              <a:t>: Triglycerides rich in unsaturated fatty acids are generally liquid at room. </a:t>
            </a:r>
          </a:p>
          <a:p>
            <a:pPr lvl="1">
              <a:lnSpc>
                <a:spcPct val="15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Fats</a:t>
            </a:r>
            <a:r>
              <a:rPr lang="en-US" altLang="en-US" dirty="0"/>
              <a:t>: Triglycerides rich in saturated fatty acids are generally semisolids or solids at room temperature.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B1ADEA-158A-4C6A-8F98-0D614EFD49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16593" r="-256"/>
          <a:stretch/>
        </p:blipFill>
        <p:spPr>
          <a:xfrm>
            <a:off x="3497238" y="4572972"/>
            <a:ext cx="4554286" cy="203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31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992F9-3747-46B1-B670-D973527EEB90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51" t="18363" b="17992"/>
          <a:stretch/>
        </p:blipFill>
        <p:spPr>
          <a:xfrm>
            <a:off x="8523136" y="0"/>
            <a:ext cx="3668864" cy="1139687"/>
          </a:xfrm>
          <a:prstGeom prst="rect">
            <a:avLst/>
          </a:prstGeom>
        </p:spPr>
      </p:pic>
      <p:sp>
        <p:nvSpPr>
          <p:cNvPr id="5" name="Snip Diagonal Corner Rectangle 4"/>
          <p:cNvSpPr/>
          <p:nvPr/>
        </p:nvSpPr>
        <p:spPr>
          <a:xfrm>
            <a:off x="0" y="1139688"/>
            <a:ext cx="12192000" cy="132522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7547113" y="1371600"/>
            <a:ext cx="4644887" cy="139147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035" y="246677"/>
            <a:ext cx="78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3600" kern="0" dirty="0">
                <a:solidFill>
                  <a:sysClr val="windowText" lastClr="000000"/>
                </a:solidFill>
              </a:rPr>
              <a:t>Review – triglycerides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070B0B2-4A94-44B7-BBEF-41901AEE9422}"/>
              </a:ext>
            </a:extLst>
          </p:cNvPr>
          <p:cNvSpPr txBox="1">
            <a:spLocks noChangeArrowheads="1"/>
          </p:cNvSpPr>
          <p:nvPr/>
        </p:nvSpPr>
        <p:spPr>
          <a:xfrm>
            <a:off x="340518" y="1686959"/>
            <a:ext cx="11510963" cy="4905375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0" dirty="0"/>
              <a:t>The lower melting points of triglycerides rich in unsaturated fatty acids are </a:t>
            </a:r>
            <a:r>
              <a:rPr lang="en-US" altLang="en-US" sz="2400" u="sng" dirty="0"/>
              <a:t>related to differences in their three-dimensional shape</a:t>
            </a:r>
            <a:r>
              <a:rPr lang="en-US" altLang="en-US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Hydrocarbon chains of </a:t>
            </a:r>
            <a:r>
              <a:rPr lang="en-US" altLang="en-US" sz="2400" dirty="0">
                <a:solidFill>
                  <a:srgbClr val="FF0000"/>
                </a:solidFill>
              </a:rPr>
              <a:t>saturated fatty acids </a:t>
            </a:r>
            <a:r>
              <a:rPr lang="en-US" altLang="en-US" sz="2400" dirty="0"/>
              <a:t>can lie parallel with strong dispersion forces between their chains; they pack into </a:t>
            </a:r>
            <a:r>
              <a:rPr lang="en-US" altLang="en-US" sz="2400" dirty="0">
                <a:solidFill>
                  <a:srgbClr val="FF0000"/>
                </a:solidFill>
              </a:rPr>
              <a:t>well-ordered</a:t>
            </a:r>
            <a:r>
              <a:rPr lang="en-US" altLang="en-US" sz="2400" dirty="0"/>
              <a:t>, compact crystalline forms and melt above room temperature.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Because of the </a:t>
            </a:r>
            <a:r>
              <a:rPr lang="en-US" altLang="en-US" sz="2400" i="1" dirty="0">
                <a:solidFill>
                  <a:srgbClr val="FF0000"/>
                </a:solidFill>
              </a:rPr>
              <a:t>cis</a:t>
            </a:r>
            <a:r>
              <a:rPr lang="en-US" altLang="en-US" sz="2400" dirty="0">
                <a:solidFill>
                  <a:srgbClr val="FF0000"/>
                </a:solidFill>
              </a:rPr>
              <a:t> configuration</a:t>
            </a:r>
            <a:r>
              <a:rPr lang="en-US" altLang="en-US" sz="2400" dirty="0"/>
              <a:t> of the double bonds in unsaturated fatty acids, their hydrocarbon chains have a </a:t>
            </a:r>
            <a:r>
              <a:rPr lang="en-US" altLang="en-US" sz="2400" dirty="0">
                <a:solidFill>
                  <a:srgbClr val="FF0000"/>
                </a:solidFill>
              </a:rPr>
              <a:t>less ordered structure</a:t>
            </a:r>
            <a:r>
              <a:rPr lang="en-US" altLang="en-US" sz="2400" dirty="0"/>
              <a:t> and dispersion forces between them are weaker; these triglycerides have melting points below room temperature.</a:t>
            </a:r>
          </a:p>
        </p:txBody>
      </p:sp>
    </p:spTree>
    <p:extLst>
      <p:ext uri="{BB962C8B-B14F-4D97-AF65-F5344CB8AC3E}">
        <p14:creationId xmlns:p14="http://schemas.microsoft.com/office/powerpoint/2010/main" val="155873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992F9-3747-46B1-B670-D973527EEB90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51" t="18363" b="17992"/>
          <a:stretch/>
        </p:blipFill>
        <p:spPr>
          <a:xfrm>
            <a:off x="8523136" y="0"/>
            <a:ext cx="3668864" cy="1139687"/>
          </a:xfrm>
          <a:prstGeom prst="rect">
            <a:avLst/>
          </a:prstGeom>
        </p:spPr>
      </p:pic>
      <p:sp>
        <p:nvSpPr>
          <p:cNvPr id="5" name="Snip Diagonal Corner Rectangle 4"/>
          <p:cNvSpPr/>
          <p:nvPr/>
        </p:nvSpPr>
        <p:spPr>
          <a:xfrm>
            <a:off x="0" y="1139688"/>
            <a:ext cx="12192000" cy="132522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7547113" y="1371600"/>
            <a:ext cx="4644887" cy="139147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035" y="246677"/>
            <a:ext cx="78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0" dirty="0">
                <a:solidFill>
                  <a:sysClr val="windowText" lastClr="000000"/>
                </a:solidFill>
              </a:rPr>
              <a:t>Saponification 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F261DE-FCB3-4183-B823-C141D9DB9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330" y="3066294"/>
            <a:ext cx="7741340" cy="3165884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3C1487AF-C20A-42D2-B4D6-07D4E72490FB}"/>
              </a:ext>
            </a:extLst>
          </p:cNvPr>
          <p:cNvSpPr txBox="1">
            <a:spLocks noChangeArrowheads="1"/>
          </p:cNvSpPr>
          <p:nvPr/>
        </p:nvSpPr>
        <p:spPr>
          <a:xfrm>
            <a:off x="440634" y="1610137"/>
            <a:ext cx="11675165" cy="1275111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0"/>
              <a:t>Natural soaps are prepared by boiling lard or other animal fat with NaOH, in a reaction called saponification (Latin, </a:t>
            </a:r>
            <a:r>
              <a:rPr lang="en-US" altLang="en-US" sz="2400" i="1"/>
              <a:t>sapo</a:t>
            </a:r>
            <a:r>
              <a:rPr lang="en-US" altLang="en-US" sz="2400"/>
              <a:t>, soap).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75433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992F9-3747-46B1-B670-D973527EEB90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51" t="18363" b="17992"/>
          <a:stretch/>
        </p:blipFill>
        <p:spPr>
          <a:xfrm>
            <a:off x="8523136" y="0"/>
            <a:ext cx="3668864" cy="1139687"/>
          </a:xfrm>
          <a:prstGeom prst="rect">
            <a:avLst/>
          </a:prstGeom>
        </p:spPr>
      </p:pic>
      <p:sp>
        <p:nvSpPr>
          <p:cNvPr id="5" name="Snip Diagonal Corner Rectangle 4"/>
          <p:cNvSpPr/>
          <p:nvPr/>
        </p:nvSpPr>
        <p:spPr>
          <a:xfrm>
            <a:off x="0" y="1139688"/>
            <a:ext cx="12192000" cy="132522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7547113" y="1371600"/>
            <a:ext cx="4644887" cy="139147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035" y="246677"/>
            <a:ext cx="78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0" dirty="0">
                <a:solidFill>
                  <a:sysClr val="windowText" lastClr="000000"/>
                </a:solidFill>
              </a:rPr>
              <a:t>Cleaning action of soap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001F0B-7460-4CB8-A4B7-20C0A6D3C68C}"/>
              </a:ext>
            </a:extLst>
          </p:cNvPr>
          <p:cNvSpPr/>
          <p:nvPr/>
        </p:nvSpPr>
        <p:spPr>
          <a:xfrm>
            <a:off x="186612" y="1386367"/>
            <a:ext cx="11167187" cy="335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Soaps clean by acting as emulsifying agents: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Their long </a:t>
            </a:r>
            <a:r>
              <a:rPr lang="en-US" altLang="en-US" sz="2400" dirty="0">
                <a:solidFill>
                  <a:schemeClr val="accent1"/>
                </a:solidFill>
              </a:rPr>
              <a:t>hydrophobic hydrocarbon chains </a:t>
            </a:r>
            <a:r>
              <a:rPr lang="en-US" altLang="en-US" sz="2400" dirty="0"/>
              <a:t>are insoluble in water and tend to cluster in such a way as to minimize their contact with water.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Their polar </a:t>
            </a:r>
            <a:r>
              <a:rPr lang="en-US" altLang="en-US" sz="2400" dirty="0">
                <a:solidFill>
                  <a:schemeClr val="accent1"/>
                </a:solidFill>
              </a:rPr>
              <a:t>hydrophilic carboxylate groups</a:t>
            </a:r>
            <a:r>
              <a:rPr lang="en-US" altLang="en-US" sz="2400" dirty="0"/>
              <a:t>, on the other hand, tend to remain in contact with the surrounding water molecules.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Driven by these two forces, soap molecules spontaneously cluster into </a:t>
            </a:r>
            <a:r>
              <a:rPr lang="en-US" altLang="en-US" sz="2400" dirty="0">
                <a:solidFill>
                  <a:srgbClr val="FF0000"/>
                </a:solidFill>
              </a:rPr>
              <a:t>micelles</a:t>
            </a:r>
            <a:r>
              <a:rPr lang="en-US" alt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4861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992F9-3747-46B1-B670-D973527EEB90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51" t="18363" b="17992"/>
          <a:stretch/>
        </p:blipFill>
        <p:spPr>
          <a:xfrm>
            <a:off x="8523136" y="0"/>
            <a:ext cx="3668864" cy="1139687"/>
          </a:xfrm>
          <a:prstGeom prst="rect">
            <a:avLst/>
          </a:prstGeom>
        </p:spPr>
      </p:pic>
      <p:sp>
        <p:nvSpPr>
          <p:cNvPr id="5" name="Snip Diagonal Corner Rectangle 4"/>
          <p:cNvSpPr/>
          <p:nvPr/>
        </p:nvSpPr>
        <p:spPr>
          <a:xfrm>
            <a:off x="0" y="1139688"/>
            <a:ext cx="12192000" cy="132522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7547113" y="1371600"/>
            <a:ext cx="4644887" cy="139147"/>
          </a:xfrm>
          <a:prstGeom prst="snip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035" y="246677"/>
            <a:ext cx="785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0" dirty="0">
                <a:solidFill>
                  <a:sysClr val="windowText" lastClr="000000"/>
                </a:solidFill>
              </a:rPr>
              <a:t>Cleaning action of soap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06091-4E0E-4A2F-9BB8-B8651E7C2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472" y="1870734"/>
            <a:ext cx="9505028" cy="448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68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607</Words>
  <Application>Microsoft Office PowerPoint</Application>
  <PresentationFormat>Widescreen</PresentationFormat>
  <Paragraphs>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Alison Barnes</dc:creator>
  <cp:lastModifiedBy>Alison Barnes</cp:lastModifiedBy>
  <cp:revision>10</cp:revision>
  <dcterms:created xsi:type="dcterms:W3CDTF">2019-06-03T05:11:44Z</dcterms:created>
  <dcterms:modified xsi:type="dcterms:W3CDTF">2021-07-21T04:13:07Z</dcterms:modified>
</cp:coreProperties>
</file>